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7" r:id="rId1"/>
  </p:sldMasterIdLst>
  <p:notesMasterIdLst>
    <p:notesMasterId r:id="rId34"/>
  </p:notesMasterIdLst>
  <p:handoutMasterIdLst>
    <p:handoutMasterId r:id="rId35"/>
  </p:handoutMasterIdLst>
  <p:sldIdLst>
    <p:sldId id="257" r:id="rId2"/>
    <p:sldId id="411" r:id="rId3"/>
    <p:sldId id="412" r:id="rId4"/>
    <p:sldId id="413" r:id="rId5"/>
    <p:sldId id="414" r:id="rId6"/>
    <p:sldId id="308" r:id="rId7"/>
    <p:sldId id="440" r:id="rId8"/>
    <p:sldId id="450" r:id="rId9"/>
    <p:sldId id="451" r:id="rId10"/>
    <p:sldId id="467" r:id="rId11"/>
    <p:sldId id="473" r:id="rId12"/>
    <p:sldId id="452" r:id="rId13"/>
    <p:sldId id="466" r:id="rId14"/>
    <p:sldId id="460" r:id="rId15"/>
    <p:sldId id="468" r:id="rId16"/>
    <p:sldId id="461" r:id="rId17"/>
    <p:sldId id="417" r:id="rId18"/>
    <p:sldId id="418" r:id="rId19"/>
    <p:sldId id="471" r:id="rId20"/>
    <p:sldId id="470" r:id="rId21"/>
    <p:sldId id="472" r:id="rId22"/>
    <p:sldId id="474" r:id="rId23"/>
    <p:sldId id="448" r:id="rId24"/>
    <p:sldId id="453" r:id="rId25"/>
    <p:sldId id="459" r:id="rId26"/>
    <p:sldId id="458" r:id="rId27"/>
    <p:sldId id="457" r:id="rId28"/>
    <p:sldId id="456" r:id="rId29"/>
    <p:sldId id="455" r:id="rId30"/>
    <p:sldId id="475" r:id="rId31"/>
    <p:sldId id="438" r:id="rId32"/>
    <p:sldId id="462" r:id="rId33"/>
  </p:sldIdLst>
  <p:sldSz cx="12192000" cy="6858000"/>
  <p:notesSz cx="7104063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9"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1428"/>
    <a:srgbClr val="2058AA"/>
    <a:srgbClr val="FCFFD1"/>
    <a:srgbClr val="5B3F67"/>
    <a:srgbClr val="4DBA4C"/>
    <a:srgbClr val="3B3B3B"/>
    <a:srgbClr val="F7F43E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57" autoAdjust="0"/>
    <p:restoredTop sz="94626" autoAdjust="0"/>
  </p:normalViewPr>
  <p:slideViewPr>
    <p:cSldViewPr>
      <p:cViewPr varScale="1">
        <p:scale>
          <a:sx n="121" d="100"/>
          <a:sy n="121" d="100"/>
        </p:scale>
        <p:origin x="448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3732" y="78"/>
      </p:cViewPr>
      <p:guideLst>
        <p:guide orient="horz" pos="3224"/>
        <p:guide pos="223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78428" cy="511731"/>
          </a:xfrm>
          <a:prstGeom prst="rect">
            <a:avLst/>
          </a:prstGeom>
        </p:spPr>
        <p:txBody>
          <a:bodyPr vert="horz" lIns="94640" tIns="47320" rIns="94640" bIns="473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994" y="3"/>
            <a:ext cx="3078428" cy="511731"/>
          </a:xfrm>
          <a:prstGeom prst="rect">
            <a:avLst/>
          </a:prstGeom>
        </p:spPr>
        <p:txBody>
          <a:bodyPr vert="horz" lIns="94640" tIns="47320" rIns="94640" bIns="47320" rtlCol="0"/>
          <a:lstStyle>
            <a:lvl1pPr algn="r">
              <a:defRPr sz="1200"/>
            </a:lvl1pPr>
          </a:lstStyle>
          <a:p>
            <a:fld id="{B89C389A-9589-4871-B443-A250A852A7B7}" type="datetime1">
              <a:rPr lang="en-AU" smtClean="0"/>
              <a:t>8/11/20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9721112"/>
            <a:ext cx="3078428" cy="511731"/>
          </a:xfrm>
          <a:prstGeom prst="rect">
            <a:avLst/>
          </a:prstGeom>
        </p:spPr>
        <p:txBody>
          <a:bodyPr vert="horz" lIns="94640" tIns="47320" rIns="94640" bIns="473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994" y="9721112"/>
            <a:ext cx="3078428" cy="511731"/>
          </a:xfrm>
          <a:prstGeom prst="rect">
            <a:avLst/>
          </a:prstGeom>
        </p:spPr>
        <p:txBody>
          <a:bodyPr vert="horz" lIns="94640" tIns="47320" rIns="94640" bIns="47320" rtlCol="0" anchor="b"/>
          <a:lstStyle>
            <a:lvl1pPr algn="r">
              <a:defRPr sz="1200"/>
            </a:lvl1pPr>
          </a:lstStyle>
          <a:p>
            <a:fld id="{69985D01-6F35-4EEE-B85F-524ED7D2FC2C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97649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tmp>
</file>

<file path=ppt/media/image13.tmp>
</file>

<file path=ppt/media/image14.tmp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3"/>
            <a:ext cx="3078428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endParaRPr lang="en-AU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3994" y="3"/>
            <a:ext cx="3078428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endParaRPr lang="en-AU"/>
          </a:p>
        </p:txBody>
      </p:sp>
      <p:sp>
        <p:nvSpPr>
          <p:cNvPr id="245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2875" y="768350"/>
            <a:ext cx="6818313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407" y="4861444"/>
            <a:ext cx="5683250" cy="4605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1112"/>
            <a:ext cx="3078428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endParaRPr lang="en-AU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3994" y="9721112"/>
            <a:ext cx="3078428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640" tIns="47320" rIns="94640" bIns="473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6EFA1CCC-15FC-44A7-B866-55A256E82501}" type="slidenum">
              <a:rPr lang="en-AU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31299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E17411-CFC9-4E31-A509-817D5E32318C}" type="slidenum">
              <a:rPr lang="en-AU"/>
              <a:pPr/>
              <a:t>1</a:t>
            </a:fld>
            <a:endParaRPr lang="en-AU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42875" y="768350"/>
            <a:ext cx="6818313" cy="3836988"/>
          </a:xfrm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5556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058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Autofit/>
          </a:bodyPr>
          <a:lstStyle>
            <a:lvl1pPr>
              <a:defRPr sz="5000" b="1">
                <a:solidFill>
                  <a:srgbClr val="FCFFD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CFFD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BFA5-FB3B-4EDF-937C-5B62B025CFCA}" type="slidenum">
              <a:rPr lang="zh-CN" altLang="en-US" smtClean="0"/>
              <a:pPr/>
              <a:t>‹#›</a:t>
            </a:fld>
            <a:endParaRPr lang="en-US" altLang="zh-CN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E7DB8-3179-4989-A1EA-6DC19708F43C}" type="slidenum">
              <a:rPr lang="zh-CN" altLang="en-US" smtClean="0"/>
              <a:pPr/>
              <a:t>‹#›</a:t>
            </a:fld>
            <a:endParaRPr lang="en-US" altLang="zh-CN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6032-D0B6-43AA-B682-881748997F63}" type="slidenum">
              <a:rPr lang="zh-CN" altLang="en-US" smtClean="0"/>
              <a:pPr/>
              <a:t>‹#›</a:t>
            </a:fld>
            <a:endParaRPr lang="en-US" altLang="zh-CN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1027E-83C7-49B7-8A45-C3E08ECC799D}" type="slidenum">
              <a:rPr lang="zh-CN" altLang="en-US" smtClean="0"/>
              <a:pPr/>
              <a:t>‹#›</a:t>
            </a:fld>
            <a:endParaRPr lang="en-US" altLang="zh-CN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5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E0D51-0D5D-4EC8-9870-D9C09FE5249C}" type="slidenum">
              <a:rPr lang="zh-CN" altLang="en-US" smtClean="0"/>
              <a:pPr/>
              <a:t>‹#›</a:t>
            </a:fld>
            <a:endParaRPr lang="en-US" altLang="zh-CN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13DB-3710-4ADC-B870-6832DB60B8F5}" type="slidenum">
              <a:rPr lang="zh-CN" altLang="en-US" smtClean="0"/>
              <a:pPr/>
              <a:t>‹#›</a:t>
            </a:fld>
            <a:endParaRPr lang="en-US" altLang="zh-CN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E0015-FD4A-4563-AEE5-C5E6560A01F9}" type="slidenum">
              <a:rPr lang="zh-CN" altLang="en-US" smtClean="0"/>
              <a:pPr/>
              <a:t>‹#›</a:t>
            </a:fld>
            <a:endParaRPr lang="en-US" altLang="zh-CN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880D-4718-41CE-858C-2A31A90BFB90}" type="slidenum">
              <a:rPr lang="zh-CN" altLang="en-US" smtClean="0"/>
              <a:pPr/>
              <a:t>‹#›</a:t>
            </a:fld>
            <a:endParaRPr lang="en-US" altLang="zh-CN">
              <a:latin typeface="Times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4B21-50B4-4265-A742-E335EB1C34A4}" type="slidenum">
              <a:rPr lang="zh-CN" altLang="en-US" smtClean="0"/>
              <a:pPr/>
              <a:t>‹#›</a:t>
            </a:fld>
            <a:endParaRPr lang="en-US" altLang="zh-CN">
              <a:latin typeface="Times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0001278" y="6286520"/>
            <a:ext cx="16192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600" dirty="0">
                <a:latin typeface="Arial Narrow" pitchFamily="34" charset="0"/>
              </a:rPr>
              <a:t>2020 / </a:t>
            </a:r>
            <a:fld id="{CDBEEF4B-1684-417A-A8FB-D191C80A855F}" type="slidenum">
              <a:rPr lang="en-AU" sz="1600" smtClean="0">
                <a:latin typeface="Arial Narrow" pitchFamily="34" charset="0"/>
              </a:rPr>
              <a:pPr algn="r"/>
              <a:t>‹#›</a:t>
            </a:fld>
            <a:endParaRPr lang="en-AU" sz="1600" dirty="0">
              <a:latin typeface="Arial Narrow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7448" y="6281872"/>
            <a:ext cx="23391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latin typeface="Arial Narrow" pitchFamily="34" charset="0"/>
              </a:rPr>
              <a:t>SIT216 User Centred Design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00" y="5706000"/>
            <a:ext cx="1034984" cy="103498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rgbClr val="F6F2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rgbClr val="3B3B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rgbClr val="F6F240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rgbClr val="4DBA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bg>
      <p:bgPr>
        <a:solidFill>
          <a:srgbClr val="5B3F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solidFill>
          <a:srgbClr val="C014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Section Header">
    <p:bg>
      <p:bgPr>
        <a:solidFill>
          <a:srgbClr val="FCF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04000" y="214289"/>
            <a:ext cx="5812800" cy="4708800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30000" b="1">
                <a:solidFill>
                  <a:schemeClr val="tx1">
                    <a:tint val="75000"/>
                  </a:schemeClr>
                </a:solidFill>
                <a:latin typeface="Trebuchet MS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200" y="2131200"/>
            <a:ext cx="11049600" cy="4298400"/>
          </a:xfrm>
        </p:spPr>
        <p:txBody>
          <a:bodyPr anchor="t">
            <a:normAutofit/>
          </a:bodyPr>
          <a:lstStyle>
            <a:lvl1pPr algn="l">
              <a:defRPr sz="4400" b="1" cap="all">
                <a:solidFill>
                  <a:srgbClr val="3B3B3B"/>
                </a:solidFill>
                <a:latin typeface="+mn-lt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95403"/>
            <a:ext cx="10972800" cy="4830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F3CFE-A004-4CE5-AE67-440CC4F3FF78}" type="slidenum">
              <a:rPr lang="zh-CN" altLang="en-US" smtClean="0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q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socrative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063552" y="1285861"/>
            <a:ext cx="8064896" cy="2314590"/>
          </a:xfrm>
        </p:spPr>
        <p:txBody>
          <a:bodyPr/>
          <a:lstStyle/>
          <a:p>
            <a:r>
              <a:rPr lang="en-AU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SIT216</a:t>
            </a:r>
            <a:br>
              <a:rPr lang="en-AU" dirty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Centred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Design</a:t>
            </a:r>
            <a:endParaRPr lang="en-A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Topic 4</a:t>
            </a:r>
          </a:p>
          <a:p>
            <a:r>
              <a:rPr lang="en-AU" dirty="0"/>
              <a:t>The Design Process &amp; Methods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Activity - Interface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With the students around you, discuss:</a:t>
            </a:r>
          </a:p>
          <a:p>
            <a:pPr lvl="1"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A product/system/website you were (are) required to use that has received significant interface design changes over a period of time. Were you told why the changes were made? Were you (should you have been) asked about the changes </a:t>
            </a:r>
            <a:r>
              <a:rPr lang="en-US" altLang="ja-JP" i="1" dirty="0">
                <a:ea typeface="ＭＳ Ｐゴシック" charset="-128"/>
                <a:cs typeface="ＭＳ Ｐゴシック" charset="-128"/>
              </a:rPr>
              <a:t>before </a:t>
            </a:r>
            <a:r>
              <a:rPr lang="en-US" altLang="ja-JP" dirty="0">
                <a:ea typeface="ＭＳ Ｐゴシック" charset="-128"/>
                <a:cs typeface="ＭＳ Ｐゴシック" charset="-128"/>
              </a:rPr>
              <a:t>they were made?</a:t>
            </a:r>
          </a:p>
          <a:p>
            <a:pPr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Some of these examples will then be shared and discussed with the rest of the class.</a:t>
            </a:r>
          </a:p>
        </p:txBody>
      </p:sp>
    </p:spTree>
    <p:extLst>
      <p:ext uri="{BB962C8B-B14F-4D97-AF65-F5344CB8AC3E}">
        <p14:creationId xmlns:p14="http://schemas.microsoft.com/office/powerpoint/2010/main" val="3227047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Activity - Interface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Also with the students around you, </a:t>
            </a:r>
            <a:r>
              <a:rPr lang="en-AU" dirty="0"/>
              <a:t>consider the </a:t>
            </a:r>
            <a:r>
              <a:rPr lang="en-AU" i="1" dirty="0" err="1"/>
              <a:t>QQ</a:t>
            </a:r>
            <a:r>
              <a:rPr lang="en-AU" dirty="0"/>
              <a:t> website (</a:t>
            </a:r>
            <a:r>
              <a:rPr lang="en-AU" dirty="0">
                <a:hlinkClick r:id="rId2"/>
              </a:rPr>
              <a:t>https://www.qq.com/</a:t>
            </a:r>
            <a:r>
              <a:rPr lang="en-AU" dirty="0"/>
              <a:t>) and assess the </a:t>
            </a:r>
            <a:r>
              <a:rPr lang="en-AU" b="1" dirty="0"/>
              <a:t>visibility</a:t>
            </a:r>
            <a:r>
              <a:rPr lang="en-AU" dirty="0"/>
              <a:t> and </a:t>
            </a:r>
            <a:r>
              <a:rPr lang="en-AU" b="1" dirty="0"/>
              <a:t>affordance</a:t>
            </a:r>
            <a:r>
              <a:rPr lang="en-AU" dirty="0"/>
              <a:t>.</a:t>
            </a:r>
          </a:p>
          <a:p>
            <a:pPr>
              <a:lnSpc>
                <a:spcPct val="90000"/>
              </a:lnSpc>
            </a:pPr>
            <a:r>
              <a:rPr lang="en-AU" dirty="0"/>
              <a:t>Remember:</a:t>
            </a:r>
            <a:endParaRPr lang="en-AU" b="1" dirty="0"/>
          </a:p>
          <a:p>
            <a:pPr lvl="1">
              <a:lnSpc>
                <a:spcPct val="90000"/>
              </a:lnSpc>
            </a:pPr>
            <a:r>
              <a:rPr lang="en-AU" b="1" dirty="0"/>
              <a:t>Visibility</a:t>
            </a:r>
            <a:r>
              <a:rPr lang="en-AU" dirty="0"/>
              <a:t> is defined as the ability for users to identify interaction elements on the screen with clear mapping.</a:t>
            </a:r>
          </a:p>
          <a:p>
            <a:pPr lvl="1">
              <a:lnSpc>
                <a:spcPct val="90000"/>
              </a:lnSpc>
            </a:pPr>
            <a:r>
              <a:rPr lang="en-AU" b="1" dirty="0"/>
              <a:t>Affordance</a:t>
            </a:r>
            <a:r>
              <a:rPr lang="en-AU" dirty="0"/>
              <a:t> is defined as the ability to identify how to use the element </a:t>
            </a:r>
            <a:r>
              <a:rPr lang="en-AU" b="1" dirty="0"/>
              <a:t>and</a:t>
            </a:r>
            <a:r>
              <a:rPr lang="en-AU" dirty="0"/>
              <a:t> what will happen when the element is used.</a:t>
            </a:r>
          </a:p>
          <a:p>
            <a:pPr>
              <a:lnSpc>
                <a:spcPct val="90000"/>
              </a:lnSpc>
            </a:pPr>
            <a:r>
              <a:rPr lang="en-AU" b="1" dirty="0"/>
              <a:t>Task:</a:t>
            </a:r>
          </a:p>
          <a:p>
            <a:pPr lvl="1">
              <a:lnSpc>
                <a:spcPct val="90000"/>
              </a:lnSpc>
            </a:pPr>
            <a:r>
              <a:rPr lang="en-AU" dirty="0"/>
              <a:t>Use the </a:t>
            </a:r>
            <a:r>
              <a:rPr lang="en-AU" i="1" dirty="0" err="1"/>
              <a:t>QQ</a:t>
            </a:r>
            <a:r>
              <a:rPr lang="en-AU" dirty="0"/>
              <a:t> website to identify all of the interaction elements on the main homepage.</a:t>
            </a:r>
          </a:p>
          <a:p>
            <a:pPr lvl="1">
              <a:lnSpc>
                <a:spcPct val="90000"/>
              </a:lnSpc>
            </a:pPr>
            <a:r>
              <a:rPr lang="en-AU" dirty="0"/>
              <a:t>For each element assess its </a:t>
            </a:r>
            <a:r>
              <a:rPr lang="en-AU" b="1" dirty="0"/>
              <a:t>visibility as Poor, OK or Good</a:t>
            </a:r>
            <a:r>
              <a:rPr lang="en-AU" dirty="0"/>
              <a:t> plus a short reason to explain your answer. </a:t>
            </a:r>
            <a:r>
              <a:rPr lang="en-AU" b="1" dirty="0"/>
              <a:t>Complete the same process for affordance.</a:t>
            </a:r>
          </a:p>
          <a:p>
            <a:pPr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Some of these examples will be shared and discussed in class today.</a:t>
            </a:r>
          </a:p>
        </p:txBody>
      </p:sp>
    </p:spTree>
    <p:extLst>
      <p:ext uri="{BB962C8B-B14F-4D97-AF65-F5344CB8AC3E}">
        <p14:creationId xmlns:p14="http://schemas.microsoft.com/office/powerpoint/2010/main" val="1672507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User Centred Design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The UCD Approach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Also known as </a:t>
            </a:r>
            <a:r>
              <a:rPr lang="en-US" i="1" dirty="0"/>
              <a:t>Human </a:t>
            </a:r>
            <a:r>
              <a:rPr lang="en-US" dirty="0" err="1"/>
              <a:t>Centred</a:t>
            </a:r>
            <a:r>
              <a:rPr lang="en-US" dirty="0"/>
              <a:t> Design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pic>
        <p:nvPicPr>
          <p:cNvPr id="5" name="What is Human Centered Design_">
            <a:hlinkClick r:id="" action="ppaction://media"/>
            <a:extLst>
              <a:ext uri="{FF2B5EF4-FFF2-40B4-BE49-F238E27FC236}">
                <a16:creationId xmlns:a16="http://schemas.microsoft.com/office/drawing/2014/main" id="{9F75DC93-CA52-49E2-8AF4-2641E37C11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2910" y="1916832"/>
            <a:ext cx="7626180" cy="428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5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The UCD Approach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Identify the user characteristics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WHO will use the interface?</a:t>
            </a:r>
          </a:p>
          <a:p>
            <a:pPr>
              <a:lnSpc>
                <a:spcPct val="90000"/>
              </a:lnSpc>
            </a:pPr>
            <a:r>
              <a:rPr lang="en-US" dirty="0"/>
              <a:t>Identify the functionality of the interface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WHAT is the interface supposed to do?</a:t>
            </a:r>
          </a:p>
          <a:p>
            <a:pPr>
              <a:lnSpc>
                <a:spcPct val="90000"/>
              </a:lnSpc>
            </a:pPr>
            <a:r>
              <a:rPr lang="en-US" dirty="0"/>
              <a:t>Identify the tasks needed to complete the functionality in the most efficient way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HOW will the user work with the interface?</a:t>
            </a:r>
          </a:p>
          <a:p>
            <a:pPr>
              <a:lnSpc>
                <a:spcPct val="90000"/>
              </a:lnSpc>
            </a:pPr>
            <a:r>
              <a:rPr lang="en-US" dirty="0"/>
              <a:t>Are there site characteristics requiring special interaction mechanisms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WHERE will the user use the interface?</a:t>
            </a:r>
          </a:p>
        </p:txBody>
      </p:sp>
    </p:spTree>
    <p:extLst>
      <p:ext uri="{BB962C8B-B14F-4D97-AF65-F5344CB8AC3E}">
        <p14:creationId xmlns:p14="http://schemas.microsoft.com/office/powerpoint/2010/main" val="862736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>
            <a:normAutofit/>
          </a:bodyPr>
          <a:lstStyle/>
          <a:p>
            <a:r>
              <a:rPr lang="en-AU" altLang="ja-JP" b="1" dirty="0">
                <a:solidFill>
                  <a:srgbClr val="404040"/>
                </a:solidFill>
              </a:rPr>
              <a:t>Activity – The </a:t>
            </a:r>
            <a:r>
              <a:rPr lang="en-AU" altLang="ja-JP" b="1" dirty="0" err="1">
                <a:solidFill>
                  <a:srgbClr val="404040"/>
                </a:solidFill>
              </a:rPr>
              <a:t>UCD</a:t>
            </a:r>
            <a:r>
              <a:rPr lang="en-AU" altLang="ja-JP" b="1" dirty="0">
                <a:solidFill>
                  <a:srgbClr val="404040"/>
                </a:solidFill>
              </a:rPr>
              <a:t> Approach – </a:t>
            </a:r>
            <a:r>
              <a:rPr lang="ja-JP" altLang="en-US" b="1" dirty="0">
                <a:solidFill>
                  <a:srgbClr val="404040"/>
                </a:solidFill>
              </a:rPr>
              <a:t>淘宝 </a:t>
            </a:r>
            <a:r>
              <a:rPr lang="en-AU" altLang="ja-JP" b="1" dirty="0">
                <a:solidFill>
                  <a:srgbClr val="404040"/>
                </a:solidFill>
              </a:rPr>
              <a:t>(Taobao)</a:t>
            </a:r>
            <a:endParaRPr lang="en-US" b="1" dirty="0">
              <a:solidFill>
                <a:srgbClr val="404040"/>
              </a:solidFill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Identify WHO – WHAT – HOW – WHERE for </a:t>
            </a:r>
            <a:r>
              <a:rPr lang="ja-JP" altLang="en-US" dirty="0"/>
              <a:t>淘宝 </a:t>
            </a:r>
            <a:r>
              <a:rPr lang="en-US" altLang="ja-JP" dirty="0"/>
              <a:t>(</a:t>
            </a:r>
            <a:r>
              <a:rPr lang="en-US" dirty="0" err="1"/>
              <a:t>Taobao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F8084-81E1-4B44-B1BB-1B8D4EB9388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" b="4851"/>
          <a:stretch/>
        </p:blipFill>
        <p:spPr>
          <a:xfrm>
            <a:off x="7680177" y="1844824"/>
            <a:ext cx="2893219" cy="47525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5ADEA9-03F4-47F9-B421-348138C0C16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15"/>
          <a:stretch/>
        </p:blipFill>
        <p:spPr>
          <a:xfrm>
            <a:off x="2063553" y="1766567"/>
            <a:ext cx="5396923" cy="388843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EA72F93-C97D-473A-A5BB-04F9E3E8DCBC}"/>
              </a:ext>
            </a:extLst>
          </p:cNvPr>
          <p:cNvSpPr/>
          <p:nvPr/>
        </p:nvSpPr>
        <p:spPr>
          <a:xfrm>
            <a:off x="7580793" y="6203629"/>
            <a:ext cx="3059832" cy="506214"/>
          </a:xfrm>
          <a:prstGeom prst="ellipse">
            <a:avLst/>
          </a:prstGeom>
          <a:noFill/>
          <a:ln>
            <a:solidFill>
              <a:srgbClr val="4DBA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D664022-A83D-4CDA-BEDA-8788EBABA77B}"/>
              </a:ext>
            </a:extLst>
          </p:cNvPr>
          <p:cNvSpPr/>
          <p:nvPr/>
        </p:nvSpPr>
        <p:spPr>
          <a:xfrm>
            <a:off x="4655840" y="1692422"/>
            <a:ext cx="3059832" cy="529018"/>
          </a:xfrm>
          <a:prstGeom prst="ellipse">
            <a:avLst/>
          </a:prstGeom>
          <a:noFill/>
          <a:ln>
            <a:solidFill>
              <a:srgbClr val="4DBA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1427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The UCD Approach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Create the interface look and feel: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Use of metaphors?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Standard or </a:t>
            </a:r>
            <a:r>
              <a:rPr lang="en-US" dirty="0" err="1"/>
              <a:t>specialised</a:t>
            </a:r>
            <a:r>
              <a:rPr lang="en-US" dirty="0"/>
              <a:t> interaction elements?</a:t>
            </a:r>
          </a:p>
          <a:p>
            <a:pPr lvl="1">
              <a:lnSpc>
                <a:spcPct val="90000"/>
              </a:lnSpc>
            </a:pPr>
            <a:r>
              <a:rPr lang="en-US" dirty="0" err="1"/>
              <a:t>Organisation</a:t>
            </a:r>
            <a:r>
              <a:rPr lang="en-US" dirty="0"/>
              <a:t> and layout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Engagement and aesthetics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Where to get help?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Standards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Guidelines</a:t>
            </a:r>
          </a:p>
          <a:p>
            <a:pPr lvl="1"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390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User </a:t>
            </a:r>
            <a:r>
              <a:rPr lang="en-US" b="1" dirty="0" err="1">
                <a:solidFill>
                  <a:srgbClr val="404040"/>
                </a:solidFill>
              </a:rPr>
              <a:t>Centred</a:t>
            </a:r>
            <a:r>
              <a:rPr lang="en-US" b="1" dirty="0">
                <a:solidFill>
                  <a:srgbClr val="404040"/>
                </a:solidFill>
              </a:rPr>
              <a:t> Design</a:t>
            </a:r>
          </a:p>
        </p:txBody>
      </p:sp>
      <p:sp>
        <p:nvSpPr>
          <p:cNvPr id="2457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>
          <a:xfrm>
            <a:off x="623392" y="1295403"/>
            <a:ext cx="6768008" cy="4830763"/>
          </a:xfrm>
        </p:spPr>
        <p:txBody>
          <a:bodyPr/>
          <a:lstStyle/>
          <a:p>
            <a:r>
              <a:rPr lang="en-US" dirty="0"/>
              <a:t>Using Design Rules</a:t>
            </a:r>
          </a:p>
          <a:p>
            <a:pPr lvl="1"/>
            <a:r>
              <a:rPr lang="en-US" dirty="0"/>
              <a:t>Standards</a:t>
            </a:r>
          </a:p>
          <a:p>
            <a:pPr lvl="2"/>
            <a:r>
              <a:rPr lang="en-US" dirty="0"/>
              <a:t>set by national or international bodies</a:t>
            </a:r>
          </a:p>
          <a:p>
            <a:pPr lvl="2"/>
            <a:r>
              <a:rPr lang="en-US" dirty="0"/>
              <a:t>require sound underlying theory and slowly changing technology</a:t>
            </a:r>
          </a:p>
          <a:p>
            <a:pPr lvl="2"/>
            <a:r>
              <a:rPr lang="en-US" dirty="0"/>
              <a:t>hardware standards or more common software standards; ergonomics</a:t>
            </a:r>
          </a:p>
          <a:p>
            <a:pPr lvl="2"/>
            <a:r>
              <a:rPr lang="en-US" dirty="0"/>
              <a:t>low-level of detail</a:t>
            </a:r>
          </a:p>
          <a:p>
            <a:pPr lvl="2"/>
            <a:r>
              <a:rPr lang="en-US" dirty="0"/>
              <a:t>reports by ISO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00" y="1295400"/>
            <a:ext cx="2565400" cy="73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2514600"/>
            <a:ext cx="3078516" cy="2178050"/>
          </a:xfrm>
          <a:prstGeom prst="rect">
            <a:avLst/>
          </a:prstGeom>
          <a:effectLst>
            <a:outerShdw blurRad="203200" dist="38100" dir="2700000" algn="br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User </a:t>
            </a:r>
            <a:r>
              <a:rPr lang="en-US" b="1" dirty="0" err="1">
                <a:solidFill>
                  <a:srgbClr val="404040"/>
                </a:solidFill>
              </a:rPr>
              <a:t>Centred</a:t>
            </a:r>
            <a:r>
              <a:rPr lang="en-US" b="1" dirty="0">
                <a:solidFill>
                  <a:srgbClr val="404040"/>
                </a:solidFill>
              </a:rPr>
              <a:t> Design</a:t>
            </a:r>
          </a:p>
        </p:txBody>
      </p:sp>
      <p:sp>
        <p:nvSpPr>
          <p:cNvPr id="2560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>
          <a:xfrm>
            <a:off x="623392" y="1295403"/>
            <a:ext cx="8673008" cy="4830763"/>
          </a:xfrm>
        </p:spPr>
        <p:txBody>
          <a:bodyPr/>
          <a:lstStyle/>
          <a:p>
            <a:r>
              <a:rPr lang="en-US" dirty="0"/>
              <a:t>Using Design Rules (Continued)</a:t>
            </a:r>
          </a:p>
          <a:p>
            <a:pPr lvl="1"/>
            <a:r>
              <a:rPr lang="en-US" dirty="0"/>
              <a:t>Guidelines</a:t>
            </a:r>
          </a:p>
          <a:p>
            <a:pPr lvl="2"/>
            <a:r>
              <a:rPr lang="en-US" dirty="0"/>
              <a:t>more suggestive and general</a:t>
            </a:r>
          </a:p>
          <a:p>
            <a:pPr lvl="2"/>
            <a:r>
              <a:rPr lang="en-US" dirty="0"/>
              <a:t>many textbooks and reports are full of guidelines</a:t>
            </a:r>
          </a:p>
          <a:p>
            <a:pPr lvl="2"/>
            <a:r>
              <a:rPr lang="en-US" dirty="0"/>
              <a:t>abstract guidelines (principles) are applicable in the early stages of design</a:t>
            </a:r>
          </a:p>
          <a:p>
            <a:pPr lvl="2"/>
            <a:r>
              <a:rPr lang="en-US" dirty="0"/>
              <a:t>detailed guidelines (style guides) are more applicable later in the design process</a:t>
            </a:r>
          </a:p>
          <a:p>
            <a:pPr lvl="2"/>
            <a:r>
              <a:rPr lang="en-US" dirty="0"/>
              <a:t>conflict resolution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3113" y="1371600"/>
            <a:ext cx="1193800" cy="1384808"/>
          </a:xfrm>
          <a:prstGeom prst="rect">
            <a:avLst/>
          </a:prstGeom>
          <a:effectLst/>
        </p:spPr>
      </p:pic>
      <p:pic>
        <p:nvPicPr>
          <p:cNvPr id="1036" name="Picture 12" descr="http://blogs.salleurl.edu/noticias-y-eventos/files/2010/11/Android-logo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99410" y="2954560"/>
            <a:ext cx="1441206" cy="155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253" y="4707273"/>
            <a:ext cx="1292661" cy="123230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User </a:t>
            </a:r>
            <a:r>
              <a:rPr lang="en-US" b="1" dirty="0" err="1">
                <a:solidFill>
                  <a:srgbClr val="404040"/>
                </a:solidFill>
              </a:rPr>
              <a:t>Centred</a:t>
            </a:r>
            <a:r>
              <a:rPr lang="en-US" b="1" dirty="0">
                <a:solidFill>
                  <a:srgbClr val="404040"/>
                </a:solidFill>
              </a:rPr>
              <a:t> Design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2EB359-AADB-4317-8B9B-B7CDD20B2B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436"/>
          <a:stretch/>
        </p:blipFill>
        <p:spPr>
          <a:xfrm>
            <a:off x="3719736" y="1268760"/>
            <a:ext cx="6717693" cy="47707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670E1A-6CF0-49A8-8EB4-9D2598835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92" y="2871514"/>
            <a:ext cx="1193800" cy="1384808"/>
          </a:xfrm>
          <a:prstGeom prst="rect">
            <a:avLst/>
          </a:prstGeom>
          <a:effectLst/>
        </p:spPr>
      </p:pic>
      <p:sp>
        <p:nvSpPr>
          <p:cNvPr id="4" name="TextBox 3"/>
          <p:cNvSpPr txBox="1"/>
          <p:nvPr/>
        </p:nvSpPr>
        <p:spPr>
          <a:xfrm>
            <a:off x="3370170" y="6114782"/>
            <a:ext cx="74168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https://developer.apple.com/design/human-interface-guidelines/ios/overview/themes/</a:t>
            </a:r>
          </a:p>
        </p:txBody>
      </p:sp>
    </p:spTree>
    <p:extLst>
      <p:ext uri="{BB962C8B-B14F-4D97-AF65-F5344CB8AC3E}">
        <p14:creationId xmlns:p14="http://schemas.microsoft.com/office/powerpoint/2010/main" val="3655514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2058AA"/>
          </a:solidFill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Last topic...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Developing a design process</a:t>
            </a:r>
          </a:p>
          <a:p>
            <a:r>
              <a:rPr lang="en-US" dirty="0"/>
              <a:t>Understanding the elements of a user focused designed system</a:t>
            </a:r>
          </a:p>
          <a:p>
            <a:r>
              <a:rPr lang="en-US" dirty="0"/>
              <a:t>Benefits of designing usable interfaces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User </a:t>
            </a:r>
            <a:r>
              <a:rPr lang="en-US" b="1" dirty="0" err="1">
                <a:solidFill>
                  <a:srgbClr val="404040"/>
                </a:solidFill>
              </a:rPr>
              <a:t>Centred</a:t>
            </a:r>
            <a:r>
              <a:rPr lang="en-US" b="1" dirty="0">
                <a:solidFill>
                  <a:srgbClr val="404040"/>
                </a:solidFill>
              </a:rPr>
              <a:t> Design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715B5D2-AD05-467B-A6AE-BFC6A342A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110" y="1338598"/>
            <a:ext cx="7563891" cy="4970722"/>
          </a:xfrm>
        </p:spPr>
      </p:pic>
      <p:pic>
        <p:nvPicPr>
          <p:cNvPr id="1036" name="Picture 12" descr="http://blogs.salleurl.edu/noticias-y-eventos/files/2010/11/Android-logo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54394" y="2810544"/>
            <a:ext cx="1441206" cy="155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695048" y="6309320"/>
            <a:ext cx="43820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https://material.io/design/guidelines-overview/</a:t>
            </a:r>
          </a:p>
        </p:txBody>
      </p:sp>
    </p:spTree>
    <p:extLst>
      <p:ext uri="{BB962C8B-B14F-4D97-AF65-F5344CB8AC3E}">
        <p14:creationId xmlns:p14="http://schemas.microsoft.com/office/powerpoint/2010/main" val="1584009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User </a:t>
            </a:r>
            <a:r>
              <a:rPr lang="en-US" b="1" dirty="0" err="1">
                <a:solidFill>
                  <a:srgbClr val="404040"/>
                </a:solidFill>
              </a:rPr>
              <a:t>Centred</a:t>
            </a:r>
            <a:r>
              <a:rPr lang="en-US" b="1" dirty="0">
                <a:solidFill>
                  <a:srgbClr val="404040"/>
                </a:solidFill>
              </a:rPr>
              <a:t>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EEB786-1A3F-48C5-945B-9C9817557F6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604"/>
          <a:stretch/>
        </p:blipFill>
        <p:spPr>
          <a:xfrm>
            <a:off x="3143902" y="1196752"/>
            <a:ext cx="7524098" cy="50405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AD7467-D959-451C-8D2C-B23D87C3C4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923" y="3068960"/>
            <a:ext cx="1292661" cy="12323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66872" y="6167418"/>
            <a:ext cx="5678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https://docs.microsoft.com/en-au/windows/uwp/design/basics/</a:t>
            </a:r>
          </a:p>
        </p:txBody>
      </p:sp>
    </p:spTree>
    <p:extLst>
      <p:ext uri="{BB962C8B-B14F-4D97-AF65-F5344CB8AC3E}">
        <p14:creationId xmlns:p14="http://schemas.microsoft.com/office/powerpoint/2010/main" val="2311493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F7F43E"/>
          </a:solidFill>
        </p:spPr>
        <p:txBody>
          <a:bodyPr/>
          <a:lstStyle/>
          <a:p>
            <a:r>
              <a:rPr lang="en-US" b="1" dirty="0">
                <a:solidFill>
                  <a:srgbClr val="404040"/>
                </a:solidFill>
              </a:rPr>
              <a:t>Activity – User </a:t>
            </a:r>
            <a:r>
              <a:rPr lang="en-US" b="1" dirty="0" err="1">
                <a:solidFill>
                  <a:srgbClr val="404040"/>
                </a:solidFill>
              </a:rPr>
              <a:t>Centred</a:t>
            </a:r>
            <a:r>
              <a:rPr lang="en-US" b="1" dirty="0">
                <a:solidFill>
                  <a:srgbClr val="404040"/>
                </a:solidFill>
              </a:rPr>
              <a:t> Design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Go to </a:t>
            </a:r>
            <a:r>
              <a:rPr lang="en-US" dirty="0">
                <a:hlinkClick r:id="rId2"/>
              </a:rPr>
              <a:t>https://www.socrative.com/</a:t>
            </a:r>
            <a:r>
              <a:rPr lang="en-US" dirty="0"/>
              <a:t> on your phone or laptop</a:t>
            </a:r>
          </a:p>
          <a:p>
            <a:pPr>
              <a:lnSpc>
                <a:spcPct val="90000"/>
              </a:lnSpc>
            </a:pPr>
            <a:r>
              <a:rPr lang="en-US" dirty="0"/>
              <a:t>Click on ‘Student Login’: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Type ‘Deakin’ in the ‘Room Name’ field, </a:t>
            </a:r>
            <a:br>
              <a:rPr lang="en-US" dirty="0"/>
            </a:br>
            <a:r>
              <a:rPr lang="en-US" dirty="0"/>
              <a:t>and then choose ‘Join’:</a:t>
            </a:r>
          </a:p>
          <a:p>
            <a:pPr>
              <a:lnSpc>
                <a:spcPct val="90000"/>
              </a:lnSpc>
            </a:pPr>
            <a:r>
              <a:rPr lang="en-US" dirty="0"/>
              <a:t>I will start a quiz to find out more on</a:t>
            </a:r>
            <a:br>
              <a:rPr lang="en-US" dirty="0"/>
            </a:br>
            <a:r>
              <a:rPr lang="en-US" dirty="0"/>
              <a:t>your thoughts about standards and</a:t>
            </a:r>
            <a:br>
              <a:rPr lang="en-US"/>
            </a:br>
            <a:r>
              <a:rPr lang="en-US"/>
              <a:t>guidelines.</a:t>
            </a: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788" y="2375346"/>
            <a:ext cx="9496425" cy="90963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896200" y="2675300"/>
            <a:ext cx="1512168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826" y="-762000"/>
            <a:ext cx="104204" cy="838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7944" y="3284984"/>
            <a:ext cx="4104456" cy="337878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916779" y="5110377"/>
            <a:ext cx="771509" cy="4203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 12"/>
          <p:cNvSpPr/>
          <p:nvPr/>
        </p:nvSpPr>
        <p:spPr>
          <a:xfrm>
            <a:off x="7905482" y="5683082"/>
            <a:ext cx="3375094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9524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>
                <a:solidFill>
                  <a:srgbClr val="F2F2F2"/>
                </a:solidFill>
              </a:rPr>
              <a:t>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Design Methods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Design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ea typeface="ＭＳ Ｐゴシック" charset="-128"/>
                <a:cs typeface="ＭＳ Ｐゴシック" charset="-128"/>
              </a:rPr>
              <a:t>Rapid Contextual Design</a:t>
            </a:r>
            <a:endParaRPr lang="en-AU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20559" y="2057401"/>
            <a:ext cx="6350882" cy="296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3831278" y="5191125"/>
            <a:ext cx="4529445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dirty="0">
                <a:latin typeface="+mn-lt"/>
                <a:ea typeface="ヒラギノ角ゴ Pro W3" pitchFamily="-48" charset="-128"/>
              </a:rPr>
              <a:t>From Holtzblatt, et al., </a:t>
            </a:r>
            <a:r>
              <a:rPr lang="en-US" sz="1400" i="1" dirty="0">
                <a:latin typeface="+mn-lt"/>
                <a:ea typeface="ヒラギノ角ゴ Pro W3" pitchFamily="-48" charset="-128"/>
              </a:rPr>
              <a:t>Rapid Contextual Design: </a:t>
            </a:r>
          </a:p>
          <a:p>
            <a:pPr algn="ctr">
              <a:defRPr/>
            </a:pPr>
            <a:r>
              <a:rPr lang="en-US" sz="1400" i="1" dirty="0">
                <a:latin typeface="+mn-lt"/>
                <a:ea typeface="ヒラギノ角ゴ Pro W3" pitchFamily="-48" charset="-128"/>
              </a:rPr>
              <a:t>A How-To Guide to Key Techniques for User-Centered Design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Design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ea typeface="ＭＳ Ｐゴシック" charset="-128"/>
                <a:cs typeface="ＭＳ Ｐゴシック" charset="-128"/>
              </a:rPr>
              <a:t>Rapid Contextual Design (continued)</a:t>
            </a:r>
            <a:endParaRPr lang="en-AU" dirty="0"/>
          </a:p>
          <a:p>
            <a:pPr lvl="1"/>
            <a:r>
              <a:rPr lang="en-US" dirty="0"/>
              <a:t>Contextual inquiry involves collecting detailed information about customer work practice by observing and interviewing the user while they actually work.</a:t>
            </a:r>
          </a:p>
          <a:p>
            <a:pPr lvl="1"/>
            <a:r>
              <a:rPr lang="en-US" dirty="0"/>
              <a:t>One-on-one interviews with users in their workplace.</a:t>
            </a:r>
          </a:p>
          <a:p>
            <a:pPr lvl="1"/>
            <a:r>
              <a:rPr lang="en-US" dirty="0"/>
              <a:t>During or after the observations, discussion occurs to discover the best design for the process.</a:t>
            </a:r>
            <a:endParaRPr lang="en-AU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Design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>
                <a:ea typeface="ＭＳ Ｐゴシック" charset="-128"/>
                <a:cs typeface="ＭＳ Ｐゴシック" charset="-128"/>
              </a:rPr>
              <a:t>Ethnographic Observation</a:t>
            </a:r>
          </a:p>
          <a:p>
            <a:pPr lvl="1"/>
            <a:r>
              <a:rPr lang="en-US" altLang="ja-JP" sz="2400" dirty="0">
                <a:ea typeface="ＭＳ Ｐゴシック" charset="-128"/>
                <a:cs typeface="ＭＳ Ｐゴシック" charset="-128"/>
              </a:rPr>
              <a:t>Preparation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Understand </a:t>
            </a:r>
            <a:r>
              <a:rPr lang="en-US" altLang="ja-JP" sz="2000" dirty="0" err="1">
                <a:ea typeface="ＭＳ Ｐゴシック" charset="-128"/>
                <a:cs typeface="ＭＳ Ｐゴシック" charset="-128"/>
              </a:rPr>
              <a:t>organisation</a:t>
            </a: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 policies and work culture. </a:t>
            </a:r>
          </a:p>
          <a:p>
            <a:pPr lvl="2"/>
            <a:r>
              <a:rPr lang="en-US" altLang="ja-JP" sz="2000" dirty="0" err="1">
                <a:ea typeface="ＭＳ Ｐゴシック" charset="-128"/>
                <a:cs typeface="ＭＳ Ｐゴシック" charset="-128"/>
              </a:rPr>
              <a:t>Familiarise</a:t>
            </a: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 yourself with the system and its history. 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Set initial goals and prepare questions. 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Gain access and permission to observe/interview. </a:t>
            </a:r>
          </a:p>
          <a:p>
            <a:pPr lvl="1"/>
            <a:r>
              <a:rPr lang="en-US" altLang="ja-JP" sz="2400" dirty="0">
                <a:ea typeface="ＭＳ Ｐゴシック" charset="-128"/>
                <a:cs typeface="ＭＳ Ｐゴシック" charset="-128"/>
              </a:rPr>
              <a:t>Field Study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Establish rapport with managers and users. 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Observe/interview users in their workplace and collect </a:t>
            </a:r>
            <a:br>
              <a:rPr lang="en-US" altLang="ja-JP" sz="2000" dirty="0">
                <a:ea typeface="ＭＳ Ｐゴシック" charset="-128"/>
                <a:cs typeface="ＭＳ Ｐゴシック" charset="-128"/>
              </a:rPr>
            </a:b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subjective/objective quantitative/qualitative data. 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Follow any leads that emerge from the visits.</a:t>
            </a:r>
            <a:endParaRPr lang="en-AU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Design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>
                <a:ea typeface="ＭＳ Ｐゴシック" charset="-128"/>
                <a:cs typeface="ＭＳ Ｐゴシック" charset="-128"/>
              </a:rPr>
              <a:t>Ethnographic Observation</a:t>
            </a:r>
          </a:p>
          <a:p>
            <a:pPr lvl="1"/>
            <a:r>
              <a:rPr lang="en-US" altLang="ja-JP" sz="2400" dirty="0">
                <a:ea typeface="ＭＳ Ｐゴシック" charset="-128"/>
                <a:cs typeface="ＭＳ Ｐゴシック" charset="-128"/>
              </a:rPr>
              <a:t>Analysis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Compile the collected data in numerical, textual, and multimedia databases. 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Quantify data and compile statistics. 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Reduce and interpret the data. 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Refine the goals and the process used. </a:t>
            </a:r>
            <a:endParaRPr lang="en-US" altLang="ja-JP" b="1" dirty="0">
              <a:ea typeface="ＭＳ Ｐゴシック" charset="-128"/>
              <a:cs typeface="ＭＳ Ｐゴシック" charset="-128"/>
            </a:endParaRPr>
          </a:p>
          <a:p>
            <a:pPr lvl="1"/>
            <a:r>
              <a:rPr lang="en-US" altLang="ja-JP" sz="2400" dirty="0">
                <a:ea typeface="ＭＳ Ｐゴシック" charset="-128"/>
                <a:cs typeface="ＭＳ Ｐゴシック" charset="-128"/>
              </a:rPr>
              <a:t>Reporting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Consider multiple audiences and goals. </a:t>
            </a:r>
          </a:p>
          <a:p>
            <a:pPr lvl="2"/>
            <a:r>
              <a:rPr lang="en-US" altLang="ja-JP" sz="2000" dirty="0">
                <a:ea typeface="ＭＳ Ｐゴシック" charset="-128"/>
                <a:cs typeface="ＭＳ Ｐゴシック" charset="-128"/>
              </a:rPr>
              <a:t>Prepare a report and present the findings. </a:t>
            </a:r>
          </a:p>
          <a:p>
            <a:endParaRPr lang="en-AU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Design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ea typeface="ＭＳ Ｐゴシック" charset="-128"/>
                <a:cs typeface="ＭＳ Ｐゴシック" charset="-128"/>
              </a:rPr>
              <a:t>Participatory Design</a:t>
            </a:r>
          </a:p>
          <a:p>
            <a:pPr lvl="1"/>
            <a:r>
              <a:rPr lang="en-US" altLang="ja-JP" dirty="0">
                <a:ea typeface="ＭＳ Ｐゴシック" charset="-128"/>
                <a:cs typeface="ＭＳ Ｐゴシック" charset="-128"/>
              </a:rPr>
              <a:t>More controversial as a methodology</a:t>
            </a:r>
          </a:p>
          <a:p>
            <a:pPr lvl="1"/>
            <a:r>
              <a:rPr lang="en-US" altLang="ja-JP" dirty="0">
                <a:ea typeface="ＭＳ Ｐゴシック" charset="-128"/>
                <a:cs typeface="ＭＳ Ｐゴシック" charset="-128"/>
              </a:rPr>
              <a:t>More user involvement brings: </a:t>
            </a:r>
          </a:p>
          <a:p>
            <a:pPr lvl="2"/>
            <a:r>
              <a:rPr lang="en-US" altLang="ja-JP" dirty="0">
                <a:ea typeface="ＭＳ Ｐゴシック" charset="-128"/>
                <a:cs typeface="ＭＳ Ｐゴシック" charset="-128"/>
              </a:rPr>
              <a:t>more accurate information about tasks </a:t>
            </a:r>
          </a:p>
          <a:p>
            <a:pPr lvl="2"/>
            <a:r>
              <a:rPr lang="en-US" altLang="ja-JP" dirty="0">
                <a:ea typeface="ＭＳ Ｐゴシック" charset="-128"/>
                <a:cs typeface="ＭＳ Ｐゴシック" charset="-128"/>
              </a:rPr>
              <a:t>more opportunity for users to influence design decisions </a:t>
            </a:r>
          </a:p>
          <a:p>
            <a:pPr lvl="2"/>
            <a:r>
              <a:rPr lang="en-US" altLang="ja-JP" dirty="0">
                <a:ea typeface="ＭＳ Ｐゴシック" charset="-128"/>
                <a:cs typeface="ＭＳ Ｐゴシック" charset="-128"/>
              </a:rPr>
              <a:t>a sense of participation that builds users' ego investment in successful implementation </a:t>
            </a:r>
          </a:p>
          <a:p>
            <a:pPr lvl="2"/>
            <a:r>
              <a:rPr lang="en-US" altLang="ja-JP" dirty="0">
                <a:ea typeface="ＭＳ Ｐゴシック" charset="-128"/>
                <a:cs typeface="ＭＳ Ｐゴシック" charset="-128"/>
              </a:rPr>
              <a:t>potential for increased user acceptance of final system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Design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>
                <a:ea typeface="ＭＳ Ｐゴシック" charset="-128"/>
                <a:cs typeface="ＭＳ Ｐゴシック" charset="-128"/>
              </a:rPr>
              <a:t>Participatory Design</a:t>
            </a:r>
          </a:p>
          <a:p>
            <a:pPr lvl="1">
              <a:lnSpc>
                <a:spcPct val="80000"/>
              </a:lnSpc>
            </a:pPr>
            <a:r>
              <a:rPr lang="en-US" altLang="ja-JP" dirty="0"/>
              <a:t>On the negative side, extensive user involvement may: </a:t>
            </a:r>
          </a:p>
          <a:p>
            <a:pPr lvl="2">
              <a:lnSpc>
                <a:spcPct val="90000"/>
              </a:lnSpc>
            </a:pP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be more costly </a:t>
            </a:r>
          </a:p>
          <a:p>
            <a:pPr lvl="2">
              <a:lnSpc>
                <a:spcPct val="90000"/>
              </a:lnSpc>
            </a:pP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lengthen the implementation period </a:t>
            </a:r>
          </a:p>
          <a:p>
            <a:pPr lvl="2">
              <a:lnSpc>
                <a:spcPct val="90000"/>
              </a:lnSpc>
            </a:pP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build antagonism with people not involved or whose suggestions rejected </a:t>
            </a:r>
          </a:p>
          <a:p>
            <a:pPr lvl="2">
              <a:lnSpc>
                <a:spcPct val="90000"/>
              </a:lnSpc>
            </a:pP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force designers to compromise their design to satisfy incompetent participants </a:t>
            </a:r>
          </a:p>
          <a:p>
            <a:pPr lvl="2">
              <a:lnSpc>
                <a:spcPct val="90000"/>
              </a:lnSpc>
            </a:pP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build opposition to implementation </a:t>
            </a:r>
          </a:p>
          <a:p>
            <a:pPr lvl="2">
              <a:lnSpc>
                <a:spcPct val="90000"/>
              </a:lnSpc>
            </a:pP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exacerbate personality conflicts between design-team members and users </a:t>
            </a:r>
          </a:p>
          <a:p>
            <a:pPr lvl="2">
              <a:lnSpc>
                <a:spcPct val="90000"/>
              </a:lnSpc>
            </a:pP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show that </a:t>
            </a:r>
            <a:r>
              <a:rPr lang="en-US" altLang="ja-JP" sz="2000" dirty="0" err="1">
                <a:ea typeface="ＭＳ Ｐゴシック" charset="-128"/>
                <a:cs typeface="ＭＳ Ｐゴシック" charset="-128"/>
              </a:rPr>
              <a:t>organisational</a:t>
            </a:r>
            <a:r>
              <a:rPr lang="en-US" altLang="ja-JP" sz="2000" dirty="0">
                <a:ea typeface="ＭＳ Ｐゴシック" charset="-128"/>
                <a:cs typeface="ＭＳ Ｐゴシック" charset="-128"/>
              </a:rPr>
              <a:t> politics and preferences of certain individuals are more important than technical issues </a:t>
            </a:r>
          </a:p>
          <a:p>
            <a:pPr lvl="1"/>
            <a:endParaRPr lang="en-A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2058AA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The Waterfall Model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Focuses on the technology</a:t>
            </a:r>
          </a:p>
          <a:p>
            <a:pPr>
              <a:lnSpc>
                <a:spcPct val="90000"/>
              </a:lnSpc>
            </a:pPr>
            <a:r>
              <a:rPr lang="en-US" dirty="0"/>
              <a:t>Often reflects the views of the developer</a:t>
            </a:r>
          </a:p>
          <a:p>
            <a:pPr>
              <a:lnSpc>
                <a:spcPct val="90000"/>
              </a:lnSpc>
            </a:pPr>
            <a:r>
              <a:rPr lang="en-US" dirty="0"/>
              <a:t>Technical view of how a system works</a:t>
            </a:r>
          </a:p>
          <a:p>
            <a:pPr>
              <a:lnSpc>
                <a:spcPct val="90000"/>
              </a:lnSpc>
            </a:pPr>
            <a:r>
              <a:rPr lang="en-US" dirty="0"/>
              <a:t>Processes are restricted by being strictly sequential - no parallel, no iteration</a:t>
            </a:r>
          </a:p>
          <a:p>
            <a:pPr>
              <a:lnSpc>
                <a:spcPct val="90000"/>
              </a:lnSpc>
            </a:pPr>
            <a:r>
              <a:rPr lang="en-US" dirty="0"/>
              <a:t>Requires the designer to get it right the first time</a:t>
            </a:r>
          </a:p>
          <a:p>
            <a:pPr>
              <a:lnSpc>
                <a:spcPct val="90000"/>
              </a:lnSpc>
            </a:pPr>
            <a:r>
              <a:rPr lang="en-US" dirty="0"/>
              <a:t>A poor model of how designers actually work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5B3F67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Activity - Design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ja-JP" dirty="0">
                <a:ea typeface="ＭＳ Ｐゴシック" charset="-128"/>
                <a:cs typeface="ＭＳ Ｐゴシック" charset="-128"/>
              </a:rPr>
              <a:t>Discuss the following situations (what would you do/what would you say) with the students around you:</a:t>
            </a:r>
            <a:endParaRPr lang="en-US" altLang="ja-JP" sz="1200" dirty="0">
              <a:ea typeface="ＭＳ Ｐゴシック" charset="-128"/>
              <a:cs typeface="ＭＳ Ｐゴシック" charset="-128"/>
            </a:endParaRPr>
          </a:p>
          <a:p>
            <a:pPr lvl="1"/>
            <a:r>
              <a:rPr lang="en-US" altLang="ja-JP" dirty="0">
                <a:ea typeface="ＭＳ Ｐゴシック" charset="-128"/>
                <a:cs typeface="ＭＳ Ｐゴシック" charset="-128"/>
              </a:rPr>
              <a:t>Members of your large design team did not want to create personas</a:t>
            </a:r>
          </a:p>
          <a:p>
            <a:pPr lvl="1"/>
            <a:r>
              <a:rPr lang="en-US" altLang="ja-JP" dirty="0">
                <a:ea typeface="ＭＳ Ｐゴシック" charset="-128"/>
                <a:cs typeface="ＭＳ Ｐゴシック" charset="-128"/>
              </a:rPr>
              <a:t>The types of questions you could ask a target user before implementing a new system</a:t>
            </a:r>
          </a:p>
          <a:p>
            <a:pPr lvl="1"/>
            <a:r>
              <a:rPr lang="en-US" altLang="ja-JP" dirty="0" err="1">
                <a:ea typeface="ＭＳ Ｐゴシック" charset="-128"/>
                <a:cs typeface="ＭＳ Ｐゴシック" charset="-128"/>
              </a:rPr>
              <a:t>Behaviours</a:t>
            </a:r>
            <a:r>
              <a:rPr lang="en-US" altLang="ja-JP" dirty="0">
                <a:ea typeface="ＭＳ Ｐゴシック" charset="-128"/>
                <a:cs typeface="ＭＳ Ｐゴシック" charset="-128"/>
              </a:rPr>
              <a:t> (think about spoken words and body language) you would use to build up trust among users and the client</a:t>
            </a:r>
          </a:p>
          <a:p>
            <a:pPr lvl="1"/>
            <a:r>
              <a:rPr lang="en-US" altLang="ja-JP" dirty="0">
                <a:ea typeface="ＭＳ Ｐゴシック" charset="-128"/>
                <a:cs typeface="ＭＳ Ｐゴシック" charset="-128"/>
              </a:rPr>
              <a:t>Manage the users involved in the project to help receive useful information is provided when using the ‘participatory design’ method.</a:t>
            </a:r>
          </a:p>
          <a:p>
            <a:r>
              <a:rPr lang="en-US" altLang="ja-JP" dirty="0">
                <a:ea typeface="ＭＳ Ｐゴシック" charset="-128"/>
                <a:cs typeface="ＭＳ Ｐゴシック" charset="-128"/>
              </a:rPr>
              <a:t>You can research these topics online, however, your answers should be based on the discussion in your small group.</a:t>
            </a:r>
          </a:p>
        </p:txBody>
      </p:sp>
    </p:spTree>
    <p:extLst>
      <p:ext uri="{BB962C8B-B14F-4D97-AF65-F5344CB8AC3E}">
        <p14:creationId xmlns:p14="http://schemas.microsoft.com/office/powerpoint/2010/main" val="23162578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3B3B3B"/>
          </a:solidFill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Summary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UCD </a:t>
            </a:r>
            <a:r>
              <a:rPr lang="en-US" dirty="0"/>
              <a:t>process focuses on the user</a:t>
            </a:r>
          </a:p>
          <a:p>
            <a:pPr>
              <a:lnSpc>
                <a:spcPct val="90000"/>
              </a:lnSpc>
            </a:pPr>
            <a:r>
              <a:rPr lang="en-US" dirty="0"/>
              <a:t>Places the user, their goals, needs and activities at the core of the design process</a:t>
            </a:r>
          </a:p>
          <a:p>
            <a:pPr>
              <a:lnSpc>
                <a:spcPct val="90000"/>
              </a:lnSpc>
            </a:pPr>
            <a:r>
              <a:rPr lang="en-US" dirty="0"/>
              <a:t>Significant aspects of this approach are the cyclic aspects of iteration and evaluation</a:t>
            </a:r>
          </a:p>
          <a:p>
            <a:pPr>
              <a:lnSpc>
                <a:spcPct val="90000"/>
              </a:lnSpc>
            </a:pPr>
            <a:r>
              <a:rPr lang="en-US" dirty="0"/>
              <a:t>NOT a linear nor rigid process </a:t>
            </a:r>
          </a:p>
          <a:p>
            <a:pPr>
              <a:lnSpc>
                <a:spcPct val="90000"/>
              </a:lnSpc>
            </a:pPr>
            <a:r>
              <a:rPr lang="en-US" dirty="0"/>
              <a:t>Different methodologies can be used.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3B3B3B"/>
          </a:solidFill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Next topic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Interaction design</a:t>
            </a:r>
          </a:p>
        </p:txBody>
      </p:sp>
    </p:spTree>
    <p:extLst>
      <p:ext uri="{BB962C8B-B14F-4D97-AF65-F5344CB8AC3E}">
        <p14:creationId xmlns:p14="http://schemas.microsoft.com/office/powerpoint/2010/main" val="2995680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2058AA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The Waterfall Model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Focuses on the technology</a:t>
            </a:r>
          </a:p>
          <a:p>
            <a:pPr>
              <a:lnSpc>
                <a:spcPct val="90000"/>
              </a:lnSpc>
            </a:pPr>
            <a:r>
              <a:rPr lang="en-US" dirty="0"/>
              <a:t>Often reflects the views of the developer</a:t>
            </a:r>
          </a:p>
          <a:p>
            <a:pPr>
              <a:lnSpc>
                <a:spcPct val="90000"/>
              </a:lnSpc>
            </a:pPr>
            <a:r>
              <a:rPr lang="en-US" dirty="0"/>
              <a:t>Technical view of how a system works</a:t>
            </a:r>
          </a:p>
          <a:p>
            <a:pPr>
              <a:lnSpc>
                <a:spcPct val="90000"/>
              </a:lnSpc>
            </a:pPr>
            <a:r>
              <a:rPr lang="en-US" dirty="0"/>
              <a:t>Processes are restricted by being strictly sequential - no parallel, no iteration,</a:t>
            </a:r>
          </a:p>
          <a:p>
            <a:pPr>
              <a:lnSpc>
                <a:spcPct val="90000"/>
              </a:lnSpc>
            </a:pPr>
            <a:r>
              <a:rPr lang="en-US" dirty="0"/>
              <a:t>Requires the designer to get it right the first time</a:t>
            </a:r>
          </a:p>
          <a:p>
            <a:pPr>
              <a:lnSpc>
                <a:spcPct val="90000"/>
              </a:lnSpc>
            </a:pPr>
            <a:r>
              <a:rPr lang="en-US" dirty="0"/>
              <a:t>A poor model of how designers actually work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2524100" y="1237792"/>
            <a:ext cx="6643734" cy="514353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2452662" y="1166354"/>
            <a:ext cx="6715172" cy="507209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2058AA"/>
          </a:solidFill>
        </p:spPr>
        <p:txBody>
          <a:bodyPr/>
          <a:lstStyle/>
          <a:p>
            <a:r>
              <a:rPr lang="en-US" b="1" dirty="0">
                <a:solidFill>
                  <a:srgbClr val="F2F2F2"/>
                </a:solidFill>
              </a:rPr>
              <a:t>The Star Model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0" y="1329992"/>
            <a:ext cx="8640960" cy="48875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>
          <a:solidFill>
            <a:srgbClr val="2058AA"/>
          </a:solidFill>
        </p:spPr>
        <p:txBody>
          <a:bodyPr/>
          <a:lstStyle/>
          <a:p>
            <a:r>
              <a:rPr lang="en-AU" b="1" dirty="0">
                <a:solidFill>
                  <a:schemeClr val="bg1">
                    <a:lumMod val="95000"/>
                  </a:schemeClr>
                </a:solidFill>
              </a:rPr>
              <a:t>This Topic</a:t>
            </a:r>
          </a:p>
        </p:txBody>
      </p:sp>
      <p:sp>
        <p:nvSpPr>
          <p:cNvPr id="993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Interface Design</a:t>
            </a:r>
          </a:p>
          <a:p>
            <a:r>
              <a:rPr lang="en-AU" dirty="0"/>
              <a:t>User Centred Design</a:t>
            </a:r>
          </a:p>
          <a:p>
            <a:r>
              <a:rPr lang="en-AU" dirty="0"/>
              <a:t>Design methodologies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>
                <a:solidFill>
                  <a:srgbClr val="F2F2F2"/>
                </a:solidFill>
              </a:rPr>
              <a:t>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Interface design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Interface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Design is inherently creative and unpredictable.</a:t>
            </a:r>
          </a:p>
          <a:p>
            <a:pPr lvl="1"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Interactive system designers must blend knowledge of technical feasibility with a mystical esthetic sense of what attracts users.</a:t>
            </a:r>
          </a:p>
          <a:p>
            <a:pPr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Carroll and </a:t>
            </a:r>
            <a:r>
              <a:rPr lang="en-US" altLang="ja-JP" dirty="0" err="1">
                <a:ea typeface="ＭＳ Ｐゴシック" charset="-128"/>
                <a:cs typeface="ＭＳ Ｐゴシック" charset="-128"/>
              </a:rPr>
              <a:t>Rosson</a:t>
            </a:r>
            <a:r>
              <a:rPr lang="en-US" altLang="ja-JP" dirty="0">
                <a:ea typeface="ＭＳ Ｐゴシック" charset="-128"/>
                <a:cs typeface="ＭＳ Ｐゴシック" charset="-128"/>
              </a:rPr>
              <a:t> design </a:t>
            </a:r>
            <a:r>
              <a:rPr lang="en-US" altLang="ja-JP" dirty="0" err="1">
                <a:ea typeface="ＭＳ Ｐゴシック" charset="-128"/>
                <a:cs typeface="ＭＳ Ｐゴシック" charset="-128"/>
              </a:rPr>
              <a:t>characterisation</a:t>
            </a:r>
            <a:r>
              <a:rPr lang="en-US" altLang="ja-JP" dirty="0">
                <a:ea typeface="ＭＳ Ｐゴシック" charset="-128"/>
                <a:cs typeface="ＭＳ Ｐゴシック" charset="-128"/>
              </a:rPr>
              <a:t>: </a:t>
            </a:r>
          </a:p>
          <a:p>
            <a:pPr lvl="1"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Design is a process, not a state. </a:t>
            </a:r>
          </a:p>
          <a:p>
            <a:pPr lvl="1"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The design process is </a:t>
            </a:r>
            <a:r>
              <a:rPr lang="en-US" altLang="ja-JP" i="1" dirty="0">
                <a:ea typeface="ＭＳ Ｐゴシック" charset="-128"/>
                <a:cs typeface="ＭＳ Ｐゴシック" charset="-128"/>
              </a:rPr>
              <a:t>nonhierarchical</a:t>
            </a:r>
            <a:r>
              <a:rPr lang="en-US" altLang="ja-JP" dirty="0">
                <a:ea typeface="ＭＳ Ｐゴシック" charset="-128"/>
                <a:cs typeface="ＭＳ Ｐゴシック" charset="-128"/>
              </a:rPr>
              <a:t>. </a:t>
            </a:r>
          </a:p>
          <a:p>
            <a:pPr lvl="1"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The process is </a:t>
            </a:r>
            <a:r>
              <a:rPr lang="en-US" altLang="ja-JP" i="1" dirty="0">
                <a:ea typeface="ＭＳ Ｐゴシック" charset="-128"/>
                <a:cs typeface="ＭＳ Ｐゴシック" charset="-128"/>
              </a:rPr>
              <a:t>radically transformational</a:t>
            </a:r>
            <a:r>
              <a:rPr lang="en-US" altLang="ja-JP" dirty="0">
                <a:ea typeface="ＭＳ Ｐゴシック" charset="-128"/>
                <a:cs typeface="ＭＳ Ｐゴシック" charset="-128"/>
              </a:rPr>
              <a:t>. </a:t>
            </a:r>
          </a:p>
          <a:p>
            <a:pPr lvl="1">
              <a:lnSpc>
                <a:spcPct val="90000"/>
              </a:lnSpc>
            </a:pPr>
            <a:r>
              <a:rPr lang="en-US" altLang="ja-JP" dirty="0">
                <a:ea typeface="ＭＳ Ｐゴシック" charset="-128"/>
                <a:cs typeface="ＭＳ Ｐゴシック" charset="-128"/>
              </a:rPr>
              <a:t>Design intrinsically involves the </a:t>
            </a:r>
            <a:r>
              <a:rPr lang="en-US" altLang="ja-JP" i="1" dirty="0">
                <a:ea typeface="ＭＳ Ｐゴシック" charset="-128"/>
                <a:cs typeface="ＭＳ Ｐゴシック" charset="-128"/>
              </a:rPr>
              <a:t>discovery of new goals.</a:t>
            </a:r>
            <a:r>
              <a:rPr lang="en-US" altLang="ja-JP" sz="2400" dirty="0">
                <a:ea typeface="ＭＳ Ｐゴシック" charset="-128"/>
                <a:cs typeface="ＭＳ Ｐゴシック" charset="-128"/>
              </a:rPr>
              <a:t>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C01428"/>
          </a:solidFill>
        </p:spPr>
        <p:txBody>
          <a:bodyPr/>
          <a:lstStyle/>
          <a:p>
            <a:r>
              <a:rPr lang="en-AU" b="1" dirty="0">
                <a:solidFill>
                  <a:srgbClr val="F2F2F2"/>
                </a:solidFill>
              </a:rPr>
              <a:t>The Four Pillars of Design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0" y="1143000"/>
            <a:ext cx="7315200" cy="4935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ecture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2527</TotalTime>
  <Words>1276</Words>
  <Application>Microsoft Macintosh PowerPoint</Application>
  <PresentationFormat>Widescreen</PresentationFormat>
  <Paragraphs>170</Paragraphs>
  <Slides>32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Arial Narrow</vt:lpstr>
      <vt:lpstr>Calibri</vt:lpstr>
      <vt:lpstr>Times</vt:lpstr>
      <vt:lpstr>Trebuchet MS</vt:lpstr>
      <vt:lpstr>LectureTemplate</vt:lpstr>
      <vt:lpstr>SIT216 User Centred Design</vt:lpstr>
      <vt:lpstr>Last topic...</vt:lpstr>
      <vt:lpstr>The Waterfall Model</vt:lpstr>
      <vt:lpstr>The Waterfall Model</vt:lpstr>
      <vt:lpstr>The Star Model</vt:lpstr>
      <vt:lpstr>This Topic</vt:lpstr>
      <vt:lpstr>Interface design</vt:lpstr>
      <vt:lpstr>Interface Design</vt:lpstr>
      <vt:lpstr>The Four Pillars of Design</vt:lpstr>
      <vt:lpstr>Activity - Interface Design</vt:lpstr>
      <vt:lpstr>Activity - Interface Design</vt:lpstr>
      <vt:lpstr>User Centred Design</vt:lpstr>
      <vt:lpstr>The UCD Approach</vt:lpstr>
      <vt:lpstr>The UCD Approach</vt:lpstr>
      <vt:lpstr>Activity – The UCD Approach – 淘宝 (Taobao)</vt:lpstr>
      <vt:lpstr>The UCD Approach</vt:lpstr>
      <vt:lpstr>User Centred Design</vt:lpstr>
      <vt:lpstr>User Centred Design</vt:lpstr>
      <vt:lpstr>User Centred Design</vt:lpstr>
      <vt:lpstr>User Centred Design</vt:lpstr>
      <vt:lpstr>User Centred Design</vt:lpstr>
      <vt:lpstr>Activity – User Centred Design</vt:lpstr>
      <vt:lpstr>Design Methods</vt:lpstr>
      <vt:lpstr>Design Methods</vt:lpstr>
      <vt:lpstr>Design Methods</vt:lpstr>
      <vt:lpstr>Design Methods</vt:lpstr>
      <vt:lpstr>Design Methods</vt:lpstr>
      <vt:lpstr>Design Methods</vt:lpstr>
      <vt:lpstr>Design Methods</vt:lpstr>
      <vt:lpstr>Activity - Design Methods</vt:lpstr>
      <vt:lpstr>Summary</vt:lpstr>
      <vt:lpstr>Next topic</vt:lpstr>
    </vt:vector>
  </TitlesOfParts>
  <Company>Deakin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Unit</dc:title>
  <dc:subject>SIT263 Interfaces for Interactive Media</dc:subject>
  <dc:creator>Malcolm Campbell</dc:creator>
  <cp:lastModifiedBy>Hasan Ferdous</cp:lastModifiedBy>
  <cp:revision>169</cp:revision>
  <cp:lastPrinted>2018-03-25T13:24:31Z</cp:lastPrinted>
  <dcterms:created xsi:type="dcterms:W3CDTF">2011-03-28T22:09:21Z</dcterms:created>
  <dcterms:modified xsi:type="dcterms:W3CDTF">2020-11-08T04:06:31Z</dcterms:modified>
</cp:coreProperties>
</file>